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6" r:id="rId1"/>
  </p:sldMasterIdLst>
  <p:sldIdLst>
    <p:sldId id="256" r:id="rId2"/>
    <p:sldId id="258" r:id="rId3"/>
    <p:sldId id="259" r:id="rId4"/>
    <p:sldId id="268" r:id="rId5"/>
    <p:sldId id="266" r:id="rId6"/>
    <p:sldId id="269" r:id="rId7"/>
    <p:sldId id="261" r:id="rId8"/>
    <p:sldId id="264" r:id="rId9"/>
    <p:sldId id="263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25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4660"/>
  </p:normalViewPr>
  <p:slideViewPr>
    <p:cSldViewPr>
      <p:cViewPr varScale="1">
        <p:scale>
          <a:sx n="108" d="100"/>
          <a:sy n="108" d="100"/>
        </p:scale>
        <p:origin x="1668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/>
              <a:t>Профессиональный</a:t>
            </a:r>
            <a:r>
              <a:rPr lang="ru-RU" sz="1800" b="1" baseline="0" dirty="0"/>
              <a:t> рост педагогов</a:t>
            </a:r>
            <a:endParaRPr lang="ru-RU" sz="1800" b="1" dirty="0"/>
          </a:p>
        </c:rich>
      </c:tx>
      <c:layout>
        <c:manualLayout>
          <c:xMode val="edge"/>
          <c:yMode val="edge"/>
          <c:x val="0.17258620689655171"/>
          <c:y val="4.00363967242948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5.958919359218029E-2"/>
          <c:y val="0.22792545836229069"/>
          <c:w val="0.88523839261471626"/>
          <c:h val="0.446932859507211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профессиональная аттестация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2020 год 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2.5</c:v>
                </c:pt>
                <c:pt idx="1">
                  <c:v>3</c:v>
                </c:pt>
                <c:pt idx="2">
                  <c:v>3.5</c:v>
                </c:pt>
                <c:pt idx="3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AD-42D2-BD5A-8E8E13482FB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2020 год 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3.3</c:v>
                </c:pt>
                <c:pt idx="1">
                  <c:v>3.8</c:v>
                </c:pt>
                <c:pt idx="2">
                  <c:v>4</c:v>
                </c:pt>
                <c:pt idx="3">
                  <c:v>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AD-42D2-BD5A-8E8E13482FB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самообразование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2020 год 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3.8</c:v>
                </c:pt>
                <c:pt idx="1">
                  <c:v>4</c:v>
                </c:pt>
                <c:pt idx="2">
                  <c:v>4.5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DAD-42D2-BD5A-8E8E13482F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7248896"/>
        <c:axId val="87250432"/>
      </c:barChart>
      <c:catAx>
        <c:axId val="87248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7250432"/>
        <c:crosses val="autoZero"/>
        <c:auto val="1"/>
        <c:lblAlgn val="ctr"/>
        <c:lblOffset val="100"/>
        <c:noMultiLvlLbl val="0"/>
      </c:catAx>
      <c:valAx>
        <c:axId val="87250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7248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/>
              <a:t>Профессиональный</a:t>
            </a:r>
            <a:r>
              <a:rPr lang="ru-RU" sz="1800" b="1" baseline="0" dirty="0"/>
              <a:t> рост педагогов</a:t>
            </a:r>
            <a:endParaRPr lang="ru-RU" sz="1800" b="1" dirty="0"/>
          </a:p>
        </c:rich>
      </c:tx>
      <c:layout>
        <c:manualLayout>
          <c:xMode val="edge"/>
          <c:yMode val="edge"/>
          <c:x val="0.17258620689655171"/>
          <c:y val="4.003639672429481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958919359218029E-2"/>
          <c:y val="0.22792545836229069"/>
          <c:w val="0.88523839261471626"/>
          <c:h val="0.446932859507211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профессиональная аттестация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2020 год 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2.5</c:v>
                </c:pt>
                <c:pt idx="1">
                  <c:v>3</c:v>
                </c:pt>
                <c:pt idx="2">
                  <c:v>3.5</c:v>
                </c:pt>
                <c:pt idx="3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AD-42D2-BD5A-8E8E13482FB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2020 год 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3.3</c:v>
                </c:pt>
                <c:pt idx="1">
                  <c:v>3.8</c:v>
                </c:pt>
                <c:pt idx="2">
                  <c:v>4</c:v>
                </c:pt>
                <c:pt idx="3">
                  <c:v>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AD-42D2-BD5A-8E8E13482FB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самообразование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2020 год 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3.8</c:v>
                </c:pt>
                <c:pt idx="1">
                  <c:v>4</c:v>
                </c:pt>
                <c:pt idx="2">
                  <c:v>4.5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DAD-42D2-BD5A-8E8E13482F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9780480"/>
        <c:axId val="84022400"/>
      </c:barChart>
      <c:catAx>
        <c:axId val="79780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4022400"/>
        <c:crosses val="autoZero"/>
        <c:auto val="1"/>
        <c:lblAlgn val="ctr"/>
        <c:lblOffset val="100"/>
        <c:noMultiLvlLbl val="0"/>
      </c:catAx>
      <c:valAx>
        <c:axId val="84022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9780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AC61-04AE-42B5-8A3B-A3EC62060C2D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0C61-3F4A-4A70-92BB-199C6355BF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888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AC61-04AE-42B5-8A3B-A3EC62060C2D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0C61-3F4A-4A70-92BB-199C6355BF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521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AC61-04AE-42B5-8A3B-A3EC62060C2D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0C61-3F4A-4A70-92BB-199C6355BF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8667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AC61-04AE-42B5-8A3B-A3EC62060C2D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0C61-3F4A-4A70-92BB-199C6355BF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54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AC61-04AE-42B5-8A3B-A3EC62060C2D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0C61-3F4A-4A70-92BB-199C6355BF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1551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AC61-04AE-42B5-8A3B-A3EC62060C2D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0C61-3F4A-4A70-92BB-199C6355BF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268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AC61-04AE-42B5-8A3B-A3EC62060C2D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0C61-3F4A-4A70-92BB-199C6355BF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228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AC61-04AE-42B5-8A3B-A3EC62060C2D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0C61-3F4A-4A70-92BB-199C6355BF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633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AC61-04AE-42B5-8A3B-A3EC62060C2D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0C61-3F4A-4A70-92BB-199C6355BF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588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AC61-04AE-42B5-8A3B-A3EC62060C2D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0C61-3F4A-4A70-92BB-199C6355BF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363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AC61-04AE-42B5-8A3B-A3EC62060C2D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0C61-3F4A-4A70-92BB-199C6355BF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535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AC61-04AE-42B5-8A3B-A3EC62060C2D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0C61-3F4A-4A70-92BB-199C6355BF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51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AC61-04AE-42B5-8A3B-A3EC62060C2D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0C61-3F4A-4A70-92BB-199C6355BF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313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AC61-04AE-42B5-8A3B-A3EC62060C2D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0C61-3F4A-4A70-92BB-199C6355BF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592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AC61-04AE-42B5-8A3B-A3EC62060C2D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0C61-3F4A-4A70-92BB-199C6355BF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300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AC61-04AE-42B5-8A3B-A3EC62060C2D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0C61-3F4A-4A70-92BB-199C6355BF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894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BAC61-04AE-42B5-8A3B-A3EC62060C2D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2140C61-3F4A-4A70-92BB-199C6355BF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73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  <p:sldLayoutId id="2147483941" r:id="rId15"/>
    <p:sldLayoutId id="214748394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2.jpeg"/><Relationship Id="rId18" Type="http://schemas.openxmlformats.org/officeDocument/2006/relationships/hyperlink" Target="http://mbdou57.edummr.ru/wp-content/uploads/2014/03/BR1_7824.jpg" TargetMode="External"/><Relationship Id="rId3" Type="http://schemas.openxmlformats.org/officeDocument/2006/relationships/hyperlink" Target="https://mbdou57.edummr.ru/%d1%81%d0%be%d1%81%d1%82%d0%b0%d0%b2-%d0%bf%d0%b5%d0%b4%d0%b0%d0%b3%d0%be%d0%b3%d0%b8%d1%87%d0%b5%d1%81%d0%ba%d0%b8%d1%85-%d1%80%d0%b0%d0%b1%d0%be%d1%82%d0%bd%d0%b8%d0%ba%d0%be%d0%b2/%d0%b8%d0%b7%d0%be%d0%b1%d1%80%d0%b0%d0%b6%d0%b5%d0%bd%d0%b8%d0%b5_2023-05-04_184910015" TargetMode="External"/><Relationship Id="rId21" Type="http://schemas.openxmlformats.org/officeDocument/2006/relationships/hyperlink" Target="http://mbdou57.edummr.ru/wp-content/uploads/2014/03/BR1_8614.jpg" TargetMode="External"/><Relationship Id="rId7" Type="http://schemas.openxmlformats.org/officeDocument/2006/relationships/hyperlink" Target="http://mbdou57.edummr.ru/wp-content/uploads/2014/03/BR1_8624.jpg" TargetMode="External"/><Relationship Id="rId12" Type="http://schemas.openxmlformats.org/officeDocument/2006/relationships/hyperlink" Target="http://mbdou57.edummr.ru/wp-content/uploads/2014/03/BR1_8622.jpg" TargetMode="External"/><Relationship Id="rId17" Type="http://schemas.openxmlformats.org/officeDocument/2006/relationships/image" Target="../media/image14.jpeg"/><Relationship Id="rId2" Type="http://schemas.openxmlformats.org/officeDocument/2006/relationships/image" Target="../media/image6.jpeg"/><Relationship Id="rId16" Type="http://schemas.openxmlformats.org/officeDocument/2006/relationships/hyperlink" Target="http://mbdou57.edummr.ru/wp-content/uploads/2014/03/BR1_7829.jpg" TargetMode="External"/><Relationship Id="rId20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1.jpeg"/><Relationship Id="rId5" Type="http://schemas.openxmlformats.org/officeDocument/2006/relationships/hyperlink" Target="http://mbdou57.edummr.ru/wp-content/uploads/2014/03/BR1_8653.jpg" TargetMode="External"/><Relationship Id="rId15" Type="http://schemas.openxmlformats.org/officeDocument/2006/relationships/image" Target="../media/image13.jpeg"/><Relationship Id="rId23" Type="http://schemas.openxmlformats.org/officeDocument/2006/relationships/image" Target="../media/image18.png"/><Relationship Id="rId10" Type="http://schemas.openxmlformats.org/officeDocument/2006/relationships/image" Target="../media/image10.jpeg"/><Relationship Id="rId19" Type="http://schemas.openxmlformats.org/officeDocument/2006/relationships/image" Target="../media/image15.jpeg"/><Relationship Id="rId4" Type="http://schemas.openxmlformats.org/officeDocument/2006/relationships/image" Target="../media/image7.png"/><Relationship Id="rId9" Type="http://schemas.openxmlformats.org/officeDocument/2006/relationships/hyperlink" Target="http://mbdou57.edummr.ru/wp-content/uploads/2014/03/BR1_7804.jpg" TargetMode="External"/><Relationship Id="rId14" Type="http://schemas.openxmlformats.org/officeDocument/2006/relationships/hyperlink" Target="http://mbdou57.edummr.ru/wp-content/uploads/2014/03/BR1_8648.jpg" TargetMode="External"/><Relationship Id="rId22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0889" y="188639"/>
            <a:ext cx="6538083" cy="16520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i="1" dirty="0">
                <a:solidFill>
                  <a:schemeClr val="accent1">
                    <a:lumMod val="50000"/>
                  </a:schemeClr>
                </a:solidFill>
              </a:rPr>
              <a:t>муниципальное бюджетное общеобразовательное учреждение </a:t>
            </a:r>
            <a:br>
              <a:rPr lang="ru-RU" sz="2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200" i="1" dirty="0">
                <a:solidFill>
                  <a:schemeClr val="accent1">
                    <a:lumMod val="50000"/>
                  </a:schemeClr>
                </a:solidFill>
              </a:rPr>
              <a:t>«Гимназия №1»</a:t>
            </a:r>
            <a:br>
              <a:rPr lang="ru-RU" sz="2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200" i="1" dirty="0">
                <a:solidFill>
                  <a:schemeClr val="accent1">
                    <a:lumMod val="50000"/>
                  </a:schemeClr>
                </a:solidFill>
              </a:rPr>
              <a:t>г. о. Мытищи</a:t>
            </a:r>
            <a:br>
              <a:rPr lang="ru-RU" sz="2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200" i="1" dirty="0">
                <a:solidFill>
                  <a:schemeClr val="accent1">
                    <a:lumMod val="50000"/>
                  </a:schemeClr>
                </a:solidFill>
              </a:rPr>
              <a:t> Московская область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0891" y="1844822"/>
            <a:ext cx="7121469" cy="1368153"/>
          </a:xfrm>
        </p:spPr>
        <p:txBody>
          <a:bodyPr>
            <a:normAutofit fontScale="85000" lnSpcReduction="20000"/>
          </a:bodyPr>
          <a:lstStyle/>
          <a:p>
            <a:pPr algn="ctr"/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300" b="1" dirty="0">
                <a:solidFill>
                  <a:schemeClr val="accent2">
                    <a:lumMod val="50000"/>
                  </a:schemeClr>
                </a:solidFill>
              </a:rPr>
              <a:t>РЕГИОНАЛЬНЫЙ ПРОЕКТ</a:t>
            </a:r>
            <a:endParaRPr lang="en-US" sz="23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300" b="1" dirty="0">
                <a:solidFill>
                  <a:schemeClr val="accent2">
                    <a:lumMod val="50000"/>
                  </a:schemeClr>
                </a:solidFill>
              </a:rPr>
              <a:t> «ПРЕДШКОЛА: СТАНДАРТ ДЕТСКОГО САДА В ОБРАЗОВАТЕЛЬНОМ КОМЛЕКСЕ»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1B9DDA-B006-71C0-9F14-16A56156C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112614"/>
            <a:ext cx="6905443" cy="2415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F65B57-8B4D-9AF0-90B3-F455BB41AF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76125"/>
            <a:ext cx="1554176" cy="1152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3D505A-40DB-5A7F-EFBE-B1544F118501}"/>
              </a:ext>
            </a:extLst>
          </p:cNvPr>
          <p:cNvSpPr txBox="1"/>
          <p:nvPr/>
        </p:nvSpPr>
        <p:spPr>
          <a:xfrm>
            <a:off x="-13802" y="5644164"/>
            <a:ext cx="6313994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«Гимназия №1</a:t>
            </a:r>
            <a:r>
              <a:rPr lang="ru-RU" sz="14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4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141006, Московская область, г. Мытищи, </a:t>
            </a:r>
            <a:r>
              <a:rPr lang="ru-RU" sz="14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ул. Индустриальная, д.7 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FDC495-E671-47DB-8FF0-4F227D7E095D}"/>
              </a:ext>
            </a:extLst>
          </p:cNvPr>
          <p:cNvSpPr txBox="1"/>
          <p:nvPr/>
        </p:nvSpPr>
        <p:spPr>
          <a:xfrm>
            <a:off x="1979712" y="392426"/>
            <a:ext cx="45365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ПРОЕКТ</a:t>
            </a:r>
            <a:b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«ПРЕДШКОЛА: СТАНДАРТ ДЕТСКОГО САДА»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AD84C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  <a:p>
            <a:pPr algn="ctr"/>
            <a:endParaRPr lang="ru-RU" sz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198E1-D1C5-4C18-B5A9-BFCBB3093503}"/>
              </a:ext>
            </a:extLst>
          </p:cNvPr>
          <p:cNvSpPr txBox="1"/>
          <p:nvPr/>
        </p:nvSpPr>
        <p:spPr>
          <a:xfrm>
            <a:off x="1331640" y="976026"/>
            <a:ext cx="65339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СЕМЬЯМИ ВОСПИТАННИКОВ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C0BB1A-A1DB-4855-BEFE-1E09FA486322}"/>
              </a:ext>
            </a:extLst>
          </p:cNvPr>
          <p:cNvSpPr txBox="1"/>
          <p:nvPr/>
        </p:nvSpPr>
        <p:spPr>
          <a:xfrm flipH="1">
            <a:off x="2779409" y="3314655"/>
            <a:ext cx="40968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Региональная площадка распределенного центра консультирования родителей Московской области в рамках реализации федерального проекта «Современная школа» национального проекта «Образование».</a:t>
            </a:r>
          </a:p>
          <a:p>
            <a:pPr algn="ctr"/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Академическая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апробапционная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площадка</a:t>
            </a:r>
          </a:p>
          <a:p>
            <a:pPr algn="just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Праздничные мероприятия: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День семьи, любви и  верности;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День отца в России;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День матери в России.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Круглые столы;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Семинары;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Мастер-классы для родителей.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114167-068D-D93D-37A1-015232159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24" y="1547201"/>
            <a:ext cx="2479293" cy="1646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9BC017-0ED3-C71A-44E4-BA05C8C1A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16" y="4062074"/>
            <a:ext cx="2403193" cy="1802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A650C1-4457-569D-214B-BA8053925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832" y="1449230"/>
            <a:ext cx="2479293" cy="18026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381CC8-1DD9-1E06-538C-9E7F08A764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663" r="-1332" b="21651"/>
          <a:stretch/>
        </p:blipFill>
        <p:spPr>
          <a:xfrm>
            <a:off x="5919802" y="1397951"/>
            <a:ext cx="1618193" cy="1905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4DB9E4-844E-C036-67F1-B05117051B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84" t="2141" r="-1555" b="15558"/>
          <a:stretch/>
        </p:blipFill>
        <p:spPr>
          <a:xfrm>
            <a:off x="6876256" y="4308641"/>
            <a:ext cx="1618192" cy="230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39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6631"/>
            <a:ext cx="4824536" cy="1290379"/>
          </a:xfrm>
        </p:spPr>
        <p:txBody>
          <a:bodyPr>
            <a:noAutofit/>
          </a:bodyPr>
          <a:lstStyle/>
          <a:p>
            <a:pPr lvl="0" algn="ctr"/>
            <a:b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ПРОЕКТ</a:t>
            </a:r>
            <a:b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«ПРЕДШКОЛА: СТАНДАРТ ДЕТСКОГО САДА»</a:t>
            </a:r>
            <a:b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AD84C6">
                    <a:lumMod val="50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1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196752"/>
            <a:ext cx="4104456" cy="2016224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 indent="635" algn="ctr">
              <a:lnSpc>
                <a:spcPts val="18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униципальное бюджетное дошкольное образовательное учреждение центр развития ребёнка – детский сад №57 «Почемучка»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141006 Московская область г. Мытищи                                 ул. 3-я Пролетарская д. 5 корп.2 учреждение реорганизовано в формате присоединения </a:t>
            </a:r>
            <a:r>
              <a:rPr lang="ru-RU" sz="1600" dirty="0">
                <a:latin typeface="Times New Roman" panose="02020603050405020304" pitchFamily="18" charset="0"/>
                <a:cs typeface="Times New Roman" pitchFamily="18" charset="0"/>
              </a:rPr>
              <a:t>Постановление Администрации г. о. Мытищи №1665 от 22.04.2022 №1665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C2AB80-9D87-D7DD-29A5-6B21705B3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196752"/>
            <a:ext cx="2396994" cy="180244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7D6D81-7DC7-664C-C548-0C4B72276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186974"/>
            <a:ext cx="2542961" cy="141738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47F33E-1AE0-F0CD-9202-A332DCC6C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4764152"/>
            <a:ext cx="2553681" cy="193820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9" name="Текст 3">
            <a:extLst>
              <a:ext uri="{FF2B5EF4-FFF2-40B4-BE49-F238E27FC236}">
                <a16:creationId xmlns:a16="http://schemas.microsoft.com/office/drawing/2014/main" id="{8562B193-91F6-F37B-5CCD-5F4996A2320A}"/>
              </a:ext>
            </a:extLst>
          </p:cNvPr>
          <p:cNvSpPr txBox="1">
            <a:spLocks/>
          </p:cNvSpPr>
          <p:nvPr/>
        </p:nvSpPr>
        <p:spPr>
          <a:xfrm>
            <a:off x="467544" y="3573016"/>
            <a:ext cx="4104456" cy="216024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635" algn="ctr">
              <a:lnSpc>
                <a:spcPts val="18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униципальное автономное  дошкольное образовательное учреждение центр развития ребёнка – детский сад №47 «Дельфин»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141006 Московская область г. Мытищи                                 Олимпийский проспект д.28.к.2, учреждение реорганизовано в формате присоединения </a:t>
            </a:r>
            <a:r>
              <a:rPr lang="ru-RU" sz="1600" dirty="0">
                <a:latin typeface="Times New Roman" panose="02020603050405020304" pitchFamily="18" charset="0"/>
                <a:cs typeface="Times New Roman" pitchFamily="18" charset="0"/>
              </a:rPr>
              <a:t>Постановление Администрации г. о. Мытищи №5863 от 15.12.2022 №1665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1349904"/>
              </p:ext>
            </p:extLst>
          </p:nvPr>
        </p:nvGraphicFramePr>
        <p:xfrm>
          <a:off x="4644008" y="1556792"/>
          <a:ext cx="3816424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908720"/>
            <a:ext cx="3816424" cy="5400599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5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Дошкольное отделение «Почемучка»</a:t>
            </a:r>
          </a:p>
          <a:p>
            <a:r>
              <a:rPr lang="ru-RU" sz="56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Количество групп – 20</a:t>
            </a:r>
          </a:p>
          <a:p>
            <a:r>
              <a:rPr lang="ru-RU" sz="48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Число воспитанников в дошкольном отделении  - 566 детей.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D84C6"/>
              </a:buClr>
              <a:buSzPct val="80000"/>
              <a:buFont typeface="Wingdings 3" charset="2"/>
              <a:buNone/>
              <a:tabLst/>
              <a:defRPr/>
            </a:pPr>
            <a:r>
              <a:rPr lang="ru-RU" sz="48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Дошкольного возраста (</a:t>
            </a:r>
            <a:r>
              <a:rPr kumimoji="0" lang="ru-RU" sz="4800" b="0" i="0" u="sng" strike="noStrike" kern="1200" cap="none" spc="0" normalizeH="0" baseline="0" noProof="0" dirty="0">
                <a:ln>
                  <a:noFill/>
                </a:ln>
                <a:solidFill>
                  <a:srgbClr val="AD84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5-7 лет) </a:t>
            </a:r>
            <a:r>
              <a:rPr lang="ru-RU" sz="48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– 227 детей из них: </a:t>
            </a:r>
          </a:p>
          <a:p>
            <a:r>
              <a:rPr lang="ru-RU" sz="48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старшие - 4 группы;</a:t>
            </a:r>
          </a:p>
          <a:p>
            <a:r>
              <a:rPr lang="ru-RU" sz="48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подготовительные к школе – 4 группы.</a:t>
            </a:r>
          </a:p>
          <a:p>
            <a:endParaRPr lang="ru-RU" sz="4800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48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Укомплектованность педагогами – 100%</a:t>
            </a:r>
          </a:p>
          <a:p>
            <a:r>
              <a:rPr lang="ru-RU" sz="48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Количество – 46 человек</a:t>
            </a:r>
          </a:p>
          <a:p>
            <a:r>
              <a:rPr lang="ru-RU" sz="48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Заместитель директора по организации дошкольной работы – 1</a:t>
            </a:r>
          </a:p>
          <a:p>
            <a:r>
              <a:rPr lang="ru-RU" sz="48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Воспитатели – 35</a:t>
            </a:r>
          </a:p>
          <a:p>
            <a:r>
              <a:rPr lang="ru-RU" sz="48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Старший воспитатель – 1 </a:t>
            </a:r>
          </a:p>
          <a:p>
            <a:r>
              <a:rPr lang="ru-RU" sz="48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Музыкальный руководитель – 2</a:t>
            </a:r>
          </a:p>
          <a:p>
            <a:r>
              <a:rPr lang="ru-RU" sz="48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Инструктор по физкультуре – 2</a:t>
            </a:r>
          </a:p>
          <a:p>
            <a:r>
              <a:rPr lang="ru-RU" sz="48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Учитель-логопед – 4</a:t>
            </a:r>
          </a:p>
          <a:p>
            <a:r>
              <a:rPr lang="ru-RU" sz="48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Педагог-психолог – 2</a:t>
            </a:r>
          </a:p>
          <a:p>
            <a:r>
              <a:rPr lang="ru-RU" sz="48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Квалификация:</a:t>
            </a:r>
          </a:p>
          <a:p>
            <a:r>
              <a:rPr lang="ru-RU" sz="48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Высшая квалификационная  категория – 25 педагогов;</a:t>
            </a:r>
          </a:p>
          <a:p>
            <a:r>
              <a:rPr lang="ru-RU" sz="48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Первая квалификационная категория – 9 педагогов.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0E4050-3638-46EE-BD17-39B01E22E32B}"/>
              </a:ext>
            </a:extLst>
          </p:cNvPr>
          <p:cNvSpPr txBox="1"/>
          <p:nvPr/>
        </p:nvSpPr>
        <p:spPr>
          <a:xfrm>
            <a:off x="2123728" y="332656"/>
            <a:ext cx="5040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ПРОЕКТ</a:t>
            </a:r>
            <a:b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«ПРЕДШКОЛА: СТАНДАРТ ДЕТСКОГО САДА»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7562108"/>
              </p:ext>
            </p:extLst>
          </p:nvPr>
        </p:nvGraphicFramePr>
        <p:xfrm>
          <a:off x="4860032" y="1412776"/>
          <a:ext cx="3384376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980728"/>
            <a:ext cx="3960441" cy="5616623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ru-RU" sz="2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Дошкольное отделение «Дельфин»</a:t>
            </a:r>
          </a:p>
          <a:p>
            <a:r>
              <a:rPr lang="ru-RU" sz="29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Количество групп – 15</a:t>
            </a:r>
          </a:p>
          <a:p>
            <a:r>
              <a:rPr lang="ru-RU" sz="25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Число воспитанников в дошкольном отделении  - 430 детей.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D84C6"/>
              </a:buClr>
              <a:buSzPct val="80000"/>
              <a:buFont typeface="Wingdings 3" charset="2"/>
              <a:buNone/>
              <a:tabLst/>
              <a:defRPr/>
            </a:pPr>
            <a:r>
              <a:rPr lang="ru-RU" sz="25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Дошкольного возраста (</a:t>
            </a:r>
            <a:r>
              <a:rPr kumimoji="0" lang="ru-RU" sz="2500" b="0" i="0" u="sng" strike="noStrike" kern="1200" cap="none" spc="0" normalizeH="0" baseline="0" noProof="0" dirty="0">
                <a:ln>
                  <a:noFill/>
                </a:ln>
                <a:solidFill>
                  <a:srgbClr val="AD84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5-7 лет) </a:t>
            </a:r>
            <a:r>
              <a:rPr lang="ru-RU" sz="25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– 200 детей из них: </a:t>
            </a:r>
          </a:p>
          <a:p>
            <a:r>
              <a:rPr lang="ru-RU" sz="25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старшие - 4 группы;</a:t>
            </a:r>
          </a:p>
          <a:p>
            <a:r>
              <a:rPr lang="ru-RU" sz="25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подготовительные к школе – 4 группы.</a:t>
            </a:r>
          </a:p>
          <a:p>
            <a:endParaRPr lang="ru-RU" sz="2500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25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Укомплектованность педагогами – 100%</a:t>
            </a:r>
          </a:p>
          <a:p>
            <a:r>
              <a:rPr lang="ru-RU" sz="25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Количество – 46 человек</a:t>
            </a:r>
          </a:p>
          <a:p>
            <a:r>
              <a:rPr lang="ru-RU" sz="25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Заместитель директора по организации дошкольной работы – 1</a:t>
            </a:r>
          </a:p>
          <a:p>
            <a:r>
              <a:rPr lang="ru-RU" sz="25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Воспитатели – 28</a:t>
            </a:r>
          </a:p>
          <a:p>
            <a:r>
              <a:rPr lang="ru-RU" sz="25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Старший воспитатель – 1 </a:t>
            </a:r>
          </a:p>
          <a:p>
            <a:r>
              <a:rPr lang="ru-RU" sz="25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Музыкальный руководитель – 3</a:t>
            </a:r>
          </a:p>
          <a:p>
            <a:r>
              <a:rPr lang="ru-RU" sz="25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Инструктор по физкультуре –3</a:t>
            </a:r>
          </a:p>
          <a:p>
            <a:r>
              <a:rPr lang="ru-RU" sz="25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Учитель-логопед – 7</a:t>
            </a:r>
          </a:p>
          <a:p>
            <a:r>
              <a:rPr lang="ru-RU" sz="25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Педагог-психолог –1</a:t>
            </a:r>
          </a:p>
          <a:p>
            <a:r>
              <a:rPr lang="ru-RU" sz="25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Квалификация:</a:t>
            </a:r>
          </a:p>
          <a:p>
            <a:r>
              <a:rPr lang="ru-RU" sz="25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Высшая квалификационная  категория – 31 педагог;</a:t>
            </a:r>
          </a:p>
          <a:p>
            <a:r>
              <a:rPr lang="ru-RU" sz="25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Первая квалификационная категория – 10 педагогов.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0E4050-3638-46EE-BD17-39B01E22E32B}"/>
              </a:ext>
            </a:extLst>
          </p:cNvPr>
          <p:cNvSpPr txBox="1"/>
          <p:nvPr/>
        </p:nvSpPr>
        <p:spPr>
          <a:xfrm>
            <a:off x="2123728" y="332656"/>
            <a:ext cx="5040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</a:t>
            </a:r>
            <a:br>
              <a:rPr lang="en-US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«ПРЕДШКОЛА: СТАНДАРТ ДЕТСКОГО САДА»</a:t>
            </a:r>
          </a:p>
        </p:txBody>
      </p:sp>
    </p:spTree>
    <p:extLst>
      <p:ext uri="{BB962C8B-B14F-4D97-AF65-F5344CB8AC3E}">
        <p14:creationId xmlns:p14="http://schemas.microsoft.com/office/powerpoint/2010/main" val="818512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376" y="-2871333"/>
            <a:ext cx="1364861" cy="152464"/>
          </a:xfrm>
        </p:spPr>
        <p:txBody>
          <a:bodyPr>
            <a:normAutofit fontScale="90000"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ПРОЕКТ PRE-SCHOOL</a:t>
            </a:r>
            <a:br>
              <a:rPr lang="ru-RU" sz="1600" b="1" dirty="0">
                <a:solidFill>
                  <a:srgbClr val="0070C0"/>
                </a:solidFill>
              </a:rPr>
            </a:br>
            <a:r>
              <a:rPr lang="ru-RU" sz="1600" b="1" dirty="0">
                <a:solidFill>
                  <a:srgbClr val="0070C0"/>
                </a:solidFill>
              </a:rPr>
              <a:t>СТАНДАРТ ДЕТСКОГО САДА</a:t>
            </a:r>
            <a:br>
              <a:rPr lang="ru-RU" sz="1600" b="1" dirty="0">
                <a:solidFill>
                  <a:schemeClr val="tx2"/>
                </a:solidFill>
              </a:rPr>
            </a:br>
            <a:r>
              <a:rPr lang="ru-RU" sz="1200" b="1" dirty="0">
                <a:solidFill>
                  <a:srgbClr val="0070C0"/>
                </a:solidFill>
              </a:rPr>
              <a:t>В ОБРАЗОВАТЕЛЬНОМ КОМПЛЕКСЕ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6176" y="1402349"/>
            <a:ext cx="8219256" cy="4705225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Рабочая группа</a:t>
            </a:r>
          </a:p>
          <a:p>
            <a:pPr algn="ctr">
              <a:buNone/>
            </a:pPr>
            <a:endParaRPr lang="ru-RU" dirty="0"/>
          </a:p>
          <a:p>
            <a:pPr algn="ctr">
              <a:buNone/>
            </a:pPr>
            <a:endParaRPr lang="ru-RU" dirty="0"/>
          </a:p>
          <a:p>
            <a:pPr algn="ctr">
              <a:buNone/>
            </a:pPr>
            <a:endParaRPr lang="ru-RU" dirty="0"/>
          </a:p>
          <a:p>
            <a:pPr algn="ctr">
              <a:buNone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rot="10800000" flipH="1" flipV="1">
            <a:off x="5930527" y="2007851"/>
            <a:ext cx="164864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Заместитель директора по организации дошкольной работы</a:t>
            </a:r>
          </a:p>
          <a:p>
            <a:pPr algn="ctr"/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Быкова В.Н.</a:t>
            </a:r>
          </a:p>
          <a:p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362602" y="6259847"/>
            <a:ext cx="12895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algn="ctr"/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Прилежаева М.Н.</a:t>
            </a:r>
            <a:endParaRPr lang="ru-RU" sz="1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863AC0-D74D-43D5-9292-4F028029956C}"/>
              </a:ext>
            </a:extLst>
          </p:cNvPr>
          <p:cNvSpPr txBox="1"/>
          <p:nvPr/>
        </p:nvSpPr>
        <p:spPr>
          <a:xfrm>
            <a:off x="1977011" y="187493"/>
            <a:ext cx="44282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D84C6"/>
              </a:buClr>
              <a:buSzPct val="80000"/>
              <a:buFont typeface="Wingdings 3" charset="2"/>
              <a:buNone/>
              <a:tabLst/>
              <a:defRPr/>
            </a:pP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ПРОЕКТ</a:t>
            </a:r>
            <a:b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«ПРЕДШКОЛА: СТАНДАРТ ДЕТСКОГО САДА»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AD84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AD84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Дошкольное отделение «Почемучка»</a:t>
            </a:r>
          </a:p>
          <a:p>
            <a:pPr algn="ctr"/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768BAC3-37BB-46B0-9A70-B000FD6FB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24" y="342649"/>
            <a:ext cx="1553819" cy="1616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D588D99-15CB-4FBA-91AD-DE778D08004C}"/>
              </a:ext>
            </a:extLst>
          </p:cNvPr>
          <p:cNvSpPr txBox="1"/>
          <p:nvPr/>
        </p:nvSpPr>
        <p:spPr>
          <a:xfrm>
            <a:off x="4444724" y="-2882749"/>
            <a:ext cx="6816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180564"/>
                </a:solidFill>
                <a:effectLst/>
                <a:latin typeface="Georgia" panose="02040502050405020303" pitchFamily="18" charset="0"/>
              </a:rPr>
              <a:t>Петрова Ольга Анатольевна</a:t>
            </a:r>
            <a:endParaRPr lang="ru-RU" dirty="0"/>
          </a:p>
        </p:txBody>
      </p:sp>
      <p:pic>
        <p:nvPicPr>
          <p:cNvPr id="2052" name="Picture 4">
            <a:hlinkClick r:id="rId3"/>
            <a:extLst>
              <a:ext uri="{FF2B5EF4-FFF2-40B4-BE49-F238E27FC236}">
                <a16:creationId xmlns:a16="http://schemas.microsoft.com/office/drawing/2014/main" id="{90C67B0E-ED2E-4FBE-B07D-EF046CFD2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715" y="2612915"/>
            <a:ext cx="1148074" cy="1505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6" name="Picture 8" descr="BR1_8653">
            <a:hlinkClick r:id="rId5"/>
            <a:extLst>
              <a:ext uri="{FF2B5EF4-FFF2-40B4-BE49-F238E27FC236}">
                <a16:creationId xmlns:a16="http://schemas.microsoft.com/office/drawing/2014/main" id="{50D3F2B6-DD89-4CB5-B5CF-BCA37D087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57" y="2529354"/>
            <a:ext cx="1038944" cy="14042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60" name="Picture 12" descr="BR1_8624">
            <a:hlinkClick r:id="rId7"/>
            <a:extLst>
              <a:ext uri="{FF2B5EF4-FFF2-40B4-BE49-F238E27FC236}">
                <a16:creationId xmlns:a16="http://schemas.microsoft.com/office/drawing/2014/main" id="{3C5C4A6D-52B6-4D36-B777-138AB57DF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832" y="2624565"/>
            <a:ext cx="1096517" cy="1438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BR1_7804">
            <a:hlinkClick r:id="rId9"/>
            <a:extLst>
              <a:ext uri="{FF2B5EF4-FFF2-40B4-BE49-F238E27FC236}">
                <a16:creationId xmlns:a16="http://schemas.microsoft.com/office/drawing/2014/main" id="{763AA307-3A05-47F7-A62E-511EE4D8C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743" y="2580725"/>
            <a:ext cx="1175974" cy="1615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2" name="Picture 8" descr="IMG_1402">
            <a:extLst>
              <a:ext uri="{FF2B5EF4-FFF2-40B4-BE49-F238E27FC236}">
                <a16:creationId xmlns:a16="http://schemas.microsoft.com/office/drawing/2014/main" id="{1EB2B21F-DA1F-4E9F-8E99-0C3409A05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497" y="2656513"/>
            <a:ext cx="1103651" cy="1533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BR1_8622">
            <a:hlinkClick r:id="rId12"/>
            <a:extLst>
              <a:ext uri="{FF2B5EF4-FFF2-40B4-BE49-F238E27FC236}">
                <a16:creationId xmlns:a16="http://schemas.microsoft.com/office/drawing/2014/main" id="{F91DD7BC-9C7B-4069-8652-7130564B0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164" y="4769972"/>
            <a:ext cx="1014807" cy="1474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BR1_8648">
            <a:hlinkClick r:id="rId14"/>
            <a:extLst>
              <a:ext uri="{FF2B5EF4-FFF2-40B4-BE49-F238E27FC236}">
                <a16:creationId xmlns:a16="http://schemas.microsoft.com/office/drawing/2014/main" id="{1BF7F51D-1266-49FD-960E-140C9BD87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890" y="4844464"/>
            <a:ext cx="1110039" cy="1379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7CB4B3-5B00-4D03-96C6-05B9C3611B07}"/>
              </a:ext>
            </a:extLst>
          </p:cNvPr>
          <p:cNvSpPr txBox="1"/>
          <p:nvPr/>
        </p:nvSpPr>
        <p:spPr>
          <a:xfrm>
            <a:off x="2627784" y="6268414"/>
            <a:ext cx="1104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Ромашкина Н.А.</a:t>
            </a:r>
          </a:p>
          <a:p>
            <a:endParaRPr lang="ru-RU" dirty="0"/>
          </a:p>
        </p:txBody>
      </p:sp>
      <p:pic>
        <p:nvPicPr>
          <p:cNvPr id="6" name="Picture 8" descr="BR1_7829">
            <a:hlinkClick r:id="rId16"/>
            <a:extLst>
              <a:ext uri="{FF2B5EF4-FFF2-40B4-BE49-F238E27FC236}">
                <a16:creationId xmlns:a16="http://schemas.microsoft.com/office/drawing/2014/main" id="{31AB5A12-EA2E-4AB1-BA42-FD342DB9C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267" y="4951836"/>
            <a:ext cx="878028" cy="1231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4" name="Picture 10" descr="BR1_7824">
            <a:hlinkClick r:id="rId18"/>
            <a:extLst>
              <a:ext uri="{FF2B5EF4-FFF2-40B4-BE49-F238E27FC236}">
                <a16:creationId xmlns:a16="http://schemas.microsoft.com/office/drawing/2014/main" id="{82E7CEDE-16B2-49A6-904D-60B44AD42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781" y="4916544"/>
            <a:ext cx="851229" cy="1211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02F085-83BE-4775-808C-98BB0B3E3F2A}"/>
              </a:ext>
            </a:extLst>
          </p:cNvPr>
          <p:cNvSpPr txBox="1"/>
          <p:nvPr/>
        </p:nvSpPr>
        <p:spPr>
          <a:xfrm>
            <a:off x="5856781" y="6171033"/>
            <a:ext cx="947467" cy="366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Давыдова  Н.В.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204D02-FE2D-451B-A00C-9039249A8D8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698" y="498361"/>
            <a:ext cx="1201046" cy="1477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8D177C-ECB6-4A44-9706-F45BC5AC256B}"/>
              </a:ext>
            </a:extLst>
          </p:cNvPr>
          <p:cNvSpPr txBox="1"/>
          <p:nvPr/>
        </p:nvSpPr>
        <p:spPr>
          <a:xfrm>
            <a:off x="467544" y="1959312"/>
            <a:ext cx="21602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</a:t>
            </a:r>
          </a:p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«Гимназия №1»</a:t>
            </a:r>
          </a:p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Петрова О.А.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CA8361-8D4C-4414-852F-829537D59A15}"/>
              </a:ext>
            </a:extLst>
          </p:cNvPr>
          <p:cNvSpPr txBox="1"/>
          <p:nvPr/>
        </p:nvSpPr>
        <p:spPr>
          <a:xfrm>
            <a:off x="3059833" y="4153232"/>
            <a:ext cx="8711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воспитатель </a:t>
            </a:r>
          </a:p>
          <a:p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Савелло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Е.Г.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1A6703-58FB-4C11-98FF-B9C88D1ECFE8}"/>
              </a:ext>
            </a:extLst>
          </p:cNvPr>
          <p:cNvSpPr txBox="1"/>
          <p:nvPr/>
        </p:nvSpPr>
        <p:spPr>
          <a:xfrm>
            <a:off x="211377" y="4027571"/>
            <a:ext cx="103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</a:t>
            </a:r>
          </a:p>
          <a:p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Шкондина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М.В.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303962-74B9-43A1-88E1-3CD706F1E877}"/>
              </a:ext>
            </a:extLst>
          </p:cNvPr>
          <p:cNvSpPr txBox="1"/>
          <p:nvPr/>
        </p:nvSpPr>
        <p:spPr>
          <a:xfrm>
            <a:off x="1522969" y="4107716"/>
            <a:ext cx="1096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</a:t>
            </a:r>
          </a:p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Южанина И.В.</a:t>
            </a:r>
          </a:p>
        </p:txBody>
      </p:sp>
      <p:pic>
        <p:nvPicPr>
          <p:cNvPr id="16" name="Picture 2" descr="BR1_8614">
            <a:hlinkClick r:id="rId21"/>
            <a:extLst>
              <a:ext uri="{FF2B5EF4-FFF2-40B4-BE49-F238E27FC236}">
                <a16:creationId xmlns:a16="http://schemas.microsoft.com/office/drawing/2014/main" id="{753D0774-6415-4C79-92A5-994573D79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36" y="4662980"/>
            <a:ext cx="1154239" cy="1415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E272015-846D-464E-999D-48539D875EDB}"/>
              </a:ext>
            </a:extLst>
          </p:cNvPr>
          <p:cNvSpPr txBox="1"/>
          <p:nvPr/>
        </p:nvSpPr>
        <p:spPr>
          <a:xfrm>
            <a:off x="1088464" y="6128531"/>
            <a:ext cx="641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Акимкина О.П.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8479F2-0DBB-4366-9847-E8CD41BFC1D9}"/>
              </a:ext>
            </a:extLst>
          </p:cNvPr>
          <p:cNvSpPr txBox="1"/>
          <p:nvPr/>
        </p:nvSpPr>
        <p:spPr>
          <a:xfrm>
            <a:off x="5930527" y="4254274"/>
            <a:ext cx="10148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Луконина Н.Н.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31C4E7-B9EC-4911-B2BF-47E019075A05}"/>
              </a:ext>
            </a:extLst>
          </p:cNvPr>
          <p:cNvSpPr txBox="1"/>
          <p:nvPr/>
        </p:nvSpPr>
        <p:spPr>
          <a:xfrm>
            <a:off x="4444724" y="4254272"/>
            <a:ext cx="1154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физической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Культуре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Большакова О.В.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944B5F-4C9A-4C40-9411-D2C66169C90C}"/>
              </a:ext>
            </a:extLst>
          </p:cNvPr>
          <p:cNvSpPr txBox="1"/>
          <p:nvPr/>
        </p:nvSpPr>
        <p:spPr>
          <a:xfrm>
            <a:off x="7061165" y="6306766"/>
            <a:ext cx="1111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Соболева Е.Р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921DE6-AB65-75B4-3BCF-7F0A4AC2D3AC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9258" t="21212" r="28050" b="13556"/>
          <a:stretch/>
        </p:blipFill>
        <p:spPr>
          <a:xfrm>
            <a:off x="7145174" y="2605892"/>
            <a:ext cx="930797" cy="1536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D1125D-E0EA-8312-950A-8251B80DCFDF}"/>
              </a:ext>
            </a:extLst>
          </p:cNvPr>
          <p:cNvSpPr txBox="1"/>
          <p:nvPr/>
        </p:nvSpPr>
        <p:spPr>
          <a:xfrm>
            <a:off x="7115798" y="4196152"/>
            <a:ext cx="12726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</a:t>
            </a:r>
          </a:p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 И.Б.</a:t>
            </a:r>
          </a:p>
        </p:txBody>
      </p:sp>
    </p:spTree>
    <p:extLst>
      <p:ext uri="{BB962C8B-B14F-4D97-AF65-F5344CB8AC3E}">
        <p14:creationId xmlns:p14="http://schemas.microsoft.com/office/powerpoint/2010/main" val="1014759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376" y="-2871333"/>
            <a:ext cx="1364861" cy="152464"/>
          </a:xfrm>
        </p:spPr>
        <p:txBody>
          <a:bodyPr>
            <a:normAutofit fontScale="90000"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ПРОЕКТ PRE-SCHOOL</a:t>
            </a:r>
            <a:br>
              <a:rPr lang="ru-RU" sz="1600" b="1" dirty="0">
                <a:solidFill>
                  <a:srgbClr val="0070C0"/>
                </a:solidFill>
              </a:rPr>
            </a:br>
            <a:r>
              <a:rPr lang="ru-RU" sz="1600" b="1" dirty="0">
                <a:solidFill>
                  <a:srgbClr val="0070C0"/>
                </a:solidFill>
              </a:rPr>
              <a:t>СТАНДАРТ ДЕТСКОГО САДА</a:t>
            </a:r>
            <a:br>
              <a:rPr lang="ru-RU" sz="1600" b="1" dirty="0">
                <a:solidFill>
                  <a:schemeClr val="tx2"/>
                </a:solidFill>
              </a:rPr>
            </a:br>
            <a:r>
              <a:rPr lang="ru-RU" sz="1200" b="1" dirty="0">
                <a:solidFill>
                  <a:srgbClr val="0070C0"/>
                </a:solidFill>
              </a:rPr>
              <a:t>В ОБРАЗОВАТЕЛЬНОМ КОМПЛЕКСЕ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1658" y="1516911"/>
            <a:ext cx="8219256" cy="4705225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Рабочая группа</a:t>
            </a:r>
          </a:p>
          <a:p>
            <a:pPr algn="ctr">
              <a:buNone/>
            </a:pPr>
            <a:endParaRPr lang="ru-RU" dirty="0"/>
          </a:p>
          <a:p>
            <a:pPr algn="ctr">
              <a:buNone/>
            </a:pPr>
            <a:endParaRPr lang="ru-RU" dirty="0"/>
          </a:p>
          <a:p>
            <a:pPr algn="ctr">
              <a:buNone/>
            </a:pPr>
            <a:endParaRPr lang="ru-RU" dirty="0"/>
          </a:p>
          <a:p>
            <a:pPr algn="ctr">
              <a:buNone/>
            </a:pP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548102" y="6297435"/>
            <a:ext cx="12019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algn="ctr"/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Коренная Н.В.</a:t>
            </a:r>
          </a:p>
          <a:p>
            <a:pPr algn="ctr"/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863AC0-D74D-43D5-9292-4F028029956C}"/>
              </a:ext>
            </a:extLst>
          </p:cNvPr>
          <p:cNvSpPr txBox="1"/>
          <p:nvPr/>
        </p:nvSpPr>
        <p:spPr>
          <a:xfrm>
            <a:off x="1997526" y="483816"/>
            <a:ext cx="42988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D84C6"/>
              </a:buClr>
              <a:buSzPct val="80000"/>
              <a:buFont typeface="Wingdings 3" charset="2"/>
              <a:buNone/>
              <a:tabLst/>
              <a:defRPr/>
            </a:pP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</a:t>
            </a:r>
            <a:br>
              <a:rPr lang="en-US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«ПРЕДШКОЛА: СТАНДАРТ ДЕТСКОГО САДА»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AD84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AD84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Дошкольное отделение «Дельфин»</a:t>
            </a:r>
          </a:p>
          <a:p>
            <a:pPr algn="ctr"/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768BAC3-37BB-46B0-9A70-B000FD6FB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47" y="260648"/>
            <a:ext cx="1748544" cy="1819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D588D99-15CB-4FBA-91AD-DE778D08004C}"/>
              </a:ext>
            </a:extLst>
          </p:cNvPr>
          <p:cNvSpPr txBox="1"/>
          <p:nvPr/>
        </p:nvSpPr>
        <p:spPr>
          <a:xfrm>
            <a:off x="4444724" y="-2882749"/>
            <a:ext cx="6816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180564"/>
                </a:solidFill>
                <a:effectLst/>
                <a:latin typeface="Georgia" panose="02040502050405020303" pitchFamily="18" charset="0"/>
              </a:rPr>
              <a:t>Петрова Ольга Анатольевна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7CB4B3-5B00-4D03-96C6-05B9C3611B07}"/>
              </a:ext>
            </a:extLst>
          </p:cNvPr>
          <p:cNvSpPr txBox="1"/>
          <p:nvPr/>
        </p:nvSpPr>
        <p:spPr>
          <a:xfrm>
            <a:off x="2021884" y="6075445"/>
            <a:ext cx="10734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 Егорова Н.В.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02F085-83BE-4775-808C-98BB0B3E3F2A}"/>
              </a:ext>
            </a:extLst>
          </p:cNvPr>
          <p:cNvSpPr txBox="1"/>
          <p:nvPr/>
        </p:nvSpPr>
        <p:spPr>
          <a:xfrm>
            <a:off x="5286827" y="6297435"/>
            <a:ext cx="1043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</a:p>
          <a:p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Обуховская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М.Е.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8D177C-ECB6-4A44-9706-F45BC5AC256B}"/>
              </a:ext>
            </a:extLst>
          </p:cNvPr>
          <p:cNvSpPr txBox="1"/>
          <p:nvPr/>
        </p:nvSpPr>
        <p:spPr>
          <a:xfrm>
            <a:off x="579118" y="1719517"/>
            <a:ext cx="15392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</a:t>
            </a:r>
          </a:p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«Гимназия №1»</a:t>
            </a:r>
          </a:p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Петрова О.А.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1A6703-58FB-4C11-98FF-B9C88D1ECFE8}"/>
              </a:ext>
            </a:extLst>
          </p:cNvPr>
          <p:cNvSpPr txBox="1"/>
          <p:nvPr/>
        </p:nvSpPr>
        <p:spPr>
          <a:xfrm>
            <a:off x="669898" y="4269372"/>
            <a:ext cx="1031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Степанова Е.Г.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303962-74B9-43A1-88E1-3CD706F1E877}"/>
              </a:ext>
            </a:extLst>
          </p:cNvPr>
          <p:cNvSpPr txBox="1"/>
          <p:nvPr/>
        </p:nvSpPr>
        <p:spPr>
          <a:xfrm>
            <a:off x="1977011" y="427269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Якубова Н.Н.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8479F2-0DBB-4366-9847-E8CD41BFC1D9}"/>
              </a:ext>
            </a:extLst>
          </p:cNvPr>
          <p:cNvSpPr txBox="1"/>
          <p:nvPr/>
        </p:nvSpPr>
        <p:spPr>
          <a:xfrm>
            <a:off x="5921919" y="4234396"/>
            <a:ext cx="12078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Е.В.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31C4E7-B9EC-4911-B2BF-47E019075A05}"/>
              </a:ext>
            </a:extLst>
          </p:cNvPr>
          <p:cNvSpPr txBox="1"/>
          <p:nvPr/>
        </p:nvSpPr>
        <p:spPr>
          <a:xfrm>
            <a:off x="3633591" y="4284717"/>
            <a:ext cx="1116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</a:t>
            </a:r>
          </a:p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физической культуре</a:t>
            </a:r>
          </a:p>
          <a:p>
            <a:pPr algn="ctr"/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Алиметова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Е.В.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944B5F-4C9A-4C40-9411-D2C66169C90C}"/>
              </a:ext>
            </a:extLst>
          </p:cNvPr>
          <p:cNvSpPr txBox="1"/>
          <p:nvPr/>
        </p:nvSpPr>
        <p:spPr>
          <a:xfrm>
            <a:off x="7359043" y="4269371"/>
            <a:ext cx="1186389" cy="380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Маслова С.С.</a:t>
            </a:r>
          </a:p>
        </p:txBody>
      </p:sp>
      <p:pic>
        <p:nvPicPr>
          <p:cNvPr id="36" name="Рисунок 35" descr="D:\НЕ СТИРАТЬ\ФОТО\СОТРУДНИКИ ДОУ 47 -ФОТО\Маслова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951" y="2591531"/>
            <a:ext cx="1143177" cy="1634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Рисунок 36" descr="D:\НЕ СТИРАТЬ\ФОТО\СОТРУДНИКИ ДОУ 47 -ФОТО\Иванова Е.В.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380" y="2603090"/>
            <a:ext cx="1297847" cy="1614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Рисунок 37" descr="D:\НЕ СТИРАТЬ\ФОТО\СОТРУДНИКИ ДОУ 47 -ФОТО\Алиметова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102" y="2577640"/>
            <a:ext cx="1342956" cy="166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Рисунок 38" descr="D:\НЕ СТИРАТЬ\ФОТО\СОТРУДНИКИ ДОУ 47 -ФОТО\Якубова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525" y="2577642"/>
            <a:ext cx="1071686" cy="1647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Рисунок 39" descr="D:\НЕ СТИРАТЬ\ФОТО\СОТРУДНИКИ ДОУ 47 -ФОТО\Степанова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98" y="2577640"/>
            <a:ext cx="1220884" cy="164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Рисунок 40" descr="D:\НЕ СТИРАТЬ\ФОТО\СОТРУДНИКИ ДОУ 47 -ФОТО\Егорова Н.В. - копия.bmp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011" y="4649741"/>
            <a:ext cx="1092200" cy="1468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 descr="D:\НЕ СТИРАТЬ\ФОТО\СОТРУДНИКИ ДОУ 47 -ФОТО\Коренная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970" y="4931048"/>
            <a:ext cx="1064945" cy="1366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Рисунок 43" descr="D:\НЕ СТИРАТЬ\ФОТО\СОТРУДНИКИ ДОУ 47 -ФОТО\Обуховская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283" y="4832860"/>
            <a:ext cx="1273695" cy="142382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212354-8FCB-15F6-310D-C6814F0736C0}"/>
              </a:ext>
            </a:extLst>
          </p:cNvPr>
          <p:cNvSpPr txBox="1"/>
          <p:nvPr/>
        </p:nvSpPr>
        <p:spPr>
          <a:xfrm>
            <a:off x="5863114" y="1648591"/>
            <a:ext cx="17485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по организации дошкольной работы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Гловели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Л.В.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D5EB3E-67E2-E2F2-FBEA-50A052B08B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5480" y="367219"/>
            <a:ext cx="1310754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97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764705"/>
            <a:ext cx="6912768" cy="59845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54589" y="5798774"/>
            <a:ext cx="4680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8980A2-329C-4A68-9716-22993532BBA8}"/>
              </a:ext>
            </a:extLst>
          </p:cNvPr>
          <p:cNvSpPr txBox="1"/>
          <p:nvPr/>
        </p:nvSpPr>
        <p:spPr>
          <a:xfrm>
            <a:off x="2123728" y="260648"/>
            <a:ext cx="46239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ПРОЕКТ</a:t>
            </a:r>
            <a:b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«ПРЕДШКОЛА: СТАНДАРТ ДЕТСКОГО САДА»</a:t>
            </a:r>
          </a:p>
          <a:p>
            <a:pPr algn="ctr"/>
            <a:endParaRPr lang="ru-RU" sz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610713C-8F50-4E37-8E26-988B6E30AA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95" y="1721571"/>
            <a:ext cx="2366383" cy="2366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D0C3A58-1E50-4EA8-9155-E6272AA80E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828" y="1363160"/>
            <a:ext cx="2366383" cy="2366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430452-F93F-31F1-D9DB-4A23F381A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347" y="4194570"/>
            <a:ext cx="3188717" cy="17982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E2018D-458D-8277-A981-E213D2001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4449" y="1911379"/>
            <a:ext cx="2685167" cy="20122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48D10F-DB78-5EDC-46AC-B25B2C9BD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5776" y="4519787"/>
            <a:ext cx="2584011" cy="193640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D1D730-C195-134D-C269-2072B1F2A1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0000" r="8747"/>
          <a:stretch/>
        </p:blipFill>
        <p:spPr>
          <a:xfrm>
            <a:off x="467544" y="4547704"/>
            <a:ext cx="1872208" cy="2113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11560" y="5172333"/>
            <a:ext cx="748883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Социально-значимые проекты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акции «Покормите птиц зимой»,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«Урок тигра»;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акция «Всей семьёй!»;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Природоохранный социально - образовательный проект "</a:t>
            </a:r>
            <a:r>
              <a:rPr lang="ru-RU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Эколята</a:t>
            </a: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-дошколята»;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акция «Внимание! Дети!»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3E4CC3-1EF0-4E75-96BF-8B3CF1A99CB0}"/>
              </a:ext>
            </a:extLst>
          </p:cNvPr>
          <p:cNvSpPr txBox="1"/>
          <p:nvPr/>
        </p:nvSpPr>
        <p:spPr>
          <a:xfrm>
            <a:off x="2028256" y="173196"/>
            <a:ext cx="46501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ПРОЕКТ</a:t>
            </a:r>
            <a:b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«ПРЕДШКОЛА: СТАНДАРТ ДЕТСКОГО САДА»</a:t>
            </a:r>
          </a:p>
          <a:p>
            <a:pPr algn="ctr"/>
            <a:endParaRPr lang="ru-RU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DA5A4B6-D8EE-4B49-91CF-61E26DDED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201" y="960930"/>
            <a:ext cx="1272431" cy="1820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4BC62E6-B5B8-48E1-AE1B-EB0DED272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306" y="1096526"/>
            <a:ext cx="1726717" cy="1383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E84EC5A-2FB2-4560-A957-FB21EC5E8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720" y="1006055"/>
            <a:ext cx="1660337" cy="1856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1289E675-8D13-4DF1-BDC5-F287C8212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201" y="3180874"/>
            <a:ext cx="1614095" cy="87935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6598D2FB-AADE-4B98-9D9F-727D01578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75433"/>
            <a:ext cx="2737243" cy="1649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1B5E3044-DE36-42F2-A497-51B62F47B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4185722"/>
            <a:ext cx="1691680" cy="1052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0CADB5EE-6C9C-441C-87B3-CA3337C5A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021047"/>
            <a:ext cx="1584176" cy="2028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80729"/>
            <a:ext cx="7560840" cy="3384376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Сотрудничество дошкольных групп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с начальной школой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1988840"/>
            <a:ext cx="640871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Мероприятия: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Праздничные мероприятия: День знаний, День учителя, День народного единства, новогодние и рождественские праздники;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Мастер-классы;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открытых дверей;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Акции: «Единый день детской дорожной безопасности»,  «Детям Подмосковья – безопасность на дорогах»;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Экскурсии в начальную школу;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Спортивные мероприятия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3B687D-A059-4AAA-9216-1A0F4D7F7B2E}"/>
              </a:ext>
            </a:extLst>
          </p:cNvPr>
          <p:cNvSpPr txBox="1"/>
          <p:nvPr/>
        </p:nvSpPr>
        <p:spPr>
          <a:xfrm>
            <a:off x="1691680" y="260648"/>
            <a:ext cx="52565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ПРОЕКТ</a:t>
            </a:r>
            <a:b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«ПРЕДШКОЛА: СТАНДАРТ ДЕТСКОГО САДА»</a:t>
            </a:r>
          </a:p>
          <a:p>
            <a:pPr algn="ctr"/>
            <a:endParaRPr lang="ru-RU" sz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B543A7-C747-DA92-77CD-DBF840F4D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62" t="1423" r="12200"/>
          <a:stretch/>
        </p:blipFill>
        <p:spPr>
          <a:xfrm>
            <a:off x="3331061" y="4522586"/>
            <a:ext cx="2455923" cy="1701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C5D895-2875-DCE2-2C7B-3D348E2CEA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38" t="1" r="12200" b="-2500"/>
          <a:stretch/>
        </p:blipFill>
        <p:spPr>
          <a:xfrm>
            <a:off x="395536" y="4235036"/>
            <a:ext cx="2719501" cy="160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5951BC-0BEA-9B64-8A39-B888CD66A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008" y="4107301"/>
            <a:ext cx="2306327" cy="1738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2127</TotalTime>
  <Words>832</Words>
  <Application>Microsoft Office PowerPoint</Application>
  <PresentationFormat>Экран (4:3)</PresentationFormat>
  <Paragraphs>159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Georgia</vt:lpstr>
      <vt:lpstr>Times New Roman</vt:lpstr>
      <vt:lpstr>Trebuchet MS</vt:lpstr>
      <vt:lpstr>Wingdings</vt:lpstr>
      <vt:lpstr>Wingdings 3</vt:lpstr>
      <vt:lpstr>Аспект</vt:lpstr>
      <vt:lpstr>муниципальное бюджетное общеобразовательное учреждение  «Гимназия №1» г. о. Мытищи  Московская область</vt:lpstr>
      <vt:lpstr>     РЕГИОНАЛЬНЫЙ ПРОЕКТ  «ПРЕДШКОЛА: СТАНДАРТ ДЕТСКОГО САДА»  </vt:lpstr>
      <vt:lpstr>Презентация PowerPoint</vt:lpstr>
      <vt:lpstr>Презентация PowerPoint</vt:lpstr>
      <vt:lpstr>ПРОЕКТ PRE-SCHOOL СТАНДАРТ ДЕТСКОГО САДА В ОБРАЗОВАТЕЛЬНОМ КОМПЛЕКСЕ</vt:lpstr>
      <vt:lpstr>ПРОЕКТ PRE-SCHOOL СТАНДАРТ ДЕТСКОГО САДА В ОБРАЗОВАТЕЛЬНОМ КОМПЛЕКСЕ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«Средняя общеобразовательная школа №32» дошкольное отделение «Аленький цветочек»</dc:title>
  <dc:creator>user</dc:creator>
  <cp:lastModifiedBy>User</cp:lastModifiedBy>
  <cp:revision>141</cp:revision>
  <dcterms:created xsi:type="dcterms:W3CDTF">2022-08-15T17:02:48Z</dcterms:created>
  <dcterms:modified xsi:type="dcterms:W3CDTF">2023-12-13T09:06:14Z</dcterms:modified>
</cp:coreProperties>
</file>